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63"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660"/>
  </p:normalViewPr>
  <p:slideViewPr>
    <p:cSldViewPr snapToGrid="0">
      <p:cViewPr varScale="1">
        <p:scale>
          <a:sx n="80" d="100"/>
          <a:sy n="80" d="100"/>
        </p:scale>
        <p:origin x="291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5A223F00-0748-4F2A-80EC-98B954D0AFD8}" type="datetimeFigureOut">
              <a:rPr kumimoji="1" lang="ja-JP" altLang="en-US" smtClean="0"/>
              <a:t>2022/2/1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27486D45-FB99-4A82-A214-DEC8F22948A5}" type="slidenum">
              <a:rPr kumimoji="1" lang="ja-JP" altLang="en-US" smtClean="0"/>
              <a:t>‹#›</a:t>
            </a:fld>
            <a:endParaRPr kumimoji="1" lang="ja-JP" altLang="en-US"/>
          </a:p>
        </p:txBody>
      </p:sp>
    </p:spTree>
    <p:extLst>
      <p:ext uri="{BB962C8B-B14F-4D97-AF65-F5344CB8AC3E}">
        <p14:creationId xmlns:p14="http://schemas.microsoft.com/office/powerpoint/2010/main" val="3383569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2DA41C-509F-4F7B-8F4F-F47341B7C6A1}" type="datetime1">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68703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96BDC1-F89B-498A-9291-482E9D2861CC}" type="datetime1">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54263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9BBFF4-7654-4E54-AEF3-DB8C1585C633}" type="datetime1">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25515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FB2653-D97B-415D-9CA3-61F64CFBB94C}" type="datetime1">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70901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6AFD822-7AB7-4D79-9BAD-760BD063254D}" type="datetime1">
              <a:rPr kumimoji="1" lang="ja-JP" altLang="en-US" smtClean="0"/>
              <a:t>2022/2/1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68410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27D941-AB79-4F2F-B627-A11024AB9687}" type="datetime1">
              <a:rPr kumimoji="1" lang="ja-JP" altLang="en-US" smtClean="0"/>
              <a:t>2022/2/1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36595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CAAE1D-4539-4BF4-885C-FD6F59EE2CE4}" type="datetime1">
              <a:rPr kumimoji="1" lang="ja-JP" altLang="en-US" smtClean="0"/>
              <a:t>2022/2/1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304252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C68C24-961F-48DB-832E-185CB0538832}" type="datetime1">
              <a:rPr kumimoji="1" lang="ja-JP" altLang="en-US" smtClean="0"/>
              <a:t>2022/2/1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137985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8E4F6-74C2-404F-B96D-D914B4AE085A}" type="datetime1">
              <a:rPr kumimoji="1" lang="ja-JP" altLang="en-US" smtClean="0"/>
              <a:t>2022/2/1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402403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103D1E-D56F-4C85-AD4B-1D1BCAE23170}" type="datetime1">
              <a:rPr kumimoji="1" lang="ja-JP" altLang="en-US" smtClean="0"/>
              <a:t>2022/2/1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46858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A7D8EB-6930-448E-8FB4-0490E8F13EB1}" type="datetime1">
              <a:rPr kumimoji="1" lang="ja-JP" altLang="en-US" smtClean="0"/>
              <a:t>2022/2/1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200186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3006A3F-77C7-4041-9730-FDC737664A09}" type="datetime1">
              <a:rPr kumimoji="1" lang="ja-JP" altLang="en-US" smtClean="0"/>
              <a:t>2022/2/1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3DB5949-3894-4E88-8559-A000902749EC}" type="slidenum">
              <a:rPr kumimoji="1" lang="ja-JP" altLang="en-US" smtClean="0"/>
              <a:t>‹#›</a:t>
            </a:fld>
            <a:endParaRPr kumimoji="1" lang="ja-JP" altLang="en-US"/>
          </a:p>
        </p:txBody>
      </p:sp>
    </p:spTree>
    <p:extLst>
      <p:ext uri="{BB962C8B-B14F-4D97-AF65-F5344CB8AC3E}">
        <p14:creationId xmlns:p14="http://schemas.microsoft.com/office/powerpoint/2010/main" val="616380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p:cNvSpPr>
            <a:spLocks noGrp="1"/>
          </p:cNvSpPr>
          <p:nvPr>
            <p:ph type="ctrTitle"/>
          </p:nvPr>
        </p:nvSpPr>
        <p:spPr>
          <a:xfrm>
            <a:off x="700" y="-1"/>
            <a:ext cx="6858001" cy="769589"/>
          </a:xfrm>
          <a:solidFill>
            <a:schemeClr val="accent2">
              <a:lumMod val="40000"/>
              <a:lumOff val="60000"/>
            </a:schemeClr>
          </a:solidFill>
        </p:spPr>
        <p:txBody>
          <a:bodyPr anchor="ctr">
            <a:normAutofit/>
          </a:bodyPr>
          <a:lstStyle/>
          <a:p>
            <a:r>
              <a:rPr lang="ja-JP" altLang="en-US" sz="1600" b="1" dirty="0">
                <a:latin typeface="UD デジタル 教科書体 NP-B" panose="02020700000000000000" pitchFamily="18" charset="-128"/>
                <a:ea typeface="UD デジタル 教科書体 NP-B" panose="02020700000000000000" pitchFamily="18" charset="-128"/>
                <a:cs typeface="Arial" panose="020B0604020202020204" pitchFamily="34" charset="0"/>
              </a:rPr>
              <a:t>新型コロナ陽性者との濃厚接触になる方の対応フロー</a:t>
            </a:r>
            <a:br>
              <a:rPr lang="en-US" altLang="ja-JP" sz="1400" b="1" dirty="0">
                <a:latin typeface="UD デジタル 教科書体 NP-B" panose="02020700000000000000" pitchFamily="18" charset="-128"/>
                <a:ea typeface="UD デジタル 教科書体 NP-B" panose="02020700000000000000" pitchFamily="18" charset="-128"/>
                <a:cs typeface="Arial" panose="020B0604020202020204" pitchFamily="34" charset="0"/>
              </a:rPr>
            </a:br>
            <a:br>
              <a:rPr lang="en-US" altLang="ja-JP" sz="1100" b="1" dirty="0">
                <a:latin typeface="UD デジタル 教科書体 NP-B" panose="02020700000000000000" pitchFamily="18" charset="-128"/>
                <a:ea typeface="UD デジタル 教科書体 NP-B" panose="02020700000000000000" pitchFamily="18" charset="-128"/>
                <a:cs typeface="Arial" panose="020B0604020202020204" pitchFamily="34" charset="0"/>
              </a:rPr>
            </a:br>
            <a:endParaRPr lang="ja-JP" altLang="en-US" sz="1600" b="1" dirty="0">
              <a:latin typeface="UD デジタル 教科書体 NP-B" panose="02020700000000000000" pitchFamily="18" charset="-128"/>
              <a:ea typeface="UD デジタル 教科書体 NP-B" panose="02020700000000000000" pitchFamily="18" charset="-128"/>
              <a:cs typeface="Arial" panose="020B0604020202020204" pitchFamily="34" charset="0"/>
            </a:endParaRPr>
          </a:p>
        </p:txBody>
      </p:sp>
      <p:graphicFrame>
        <p:nvGraphicFramePr>
          <p:cNvPr id="20" name="表 19"/>
          <p:cNvGraphicFramePr>
            <a:graphicFrameLocks noGrp="1"/>
          </p:cNvGraphicFramePr>
          <p:nvPr>
            <p:extLst>
              <p:ext uri="{D42A27DB-BD31-4B8C-83A1-F6EECF244321}">
                <p14:modId xmlns:p14="http://schemas.microsoft.com/office/powerpoint/2010/main" val="2633946249"/>
              </p:ext>
            </p:extLst>
          </p:nvPr>
        </p:nvGraphicFramePr>
        <p:xfrm>
          <a:off x="95250" y="943819"/>
          <a:ext cx="6676703" cy="6121453"/>
        </p:xfrm>
        <a:graphic>
          <a:graphicData uri="http://schemas.openxmlformats.org/drawingml/2006/table">
            <a:tbl>
              <a:tblPr firstRow="1" bandRow="1">
                <a:tableStyleId>{5C22544A-7EE6-4342-B048-85BDC9FD1C3A}</a:tableStyleId>
              </a:tblPr>
              <a:tblGrid>
                <a:gridCol w="924149">
                  <a:extLst>
                    <a:ext uri="{9D8B030D-6E8A-4147-A177-3AD203B41FA5}">
                      <a16:colId xmlns:a16="http://schemas.microsoft.com/office/drawing/2014/main" val="3595829875"/>
                    </a:ext>
                  </a:extLst>
                </a:gridCol>
                <a:gridCol w="1917518">
                  <a:extLst>
                    <a:ext uri="{9D8B030D-6E8A-4147-A177-3AD203B41FA5}">
                      <a16:colId xmlns:a16="http://schemas.microsoft.com/office/drawing/2014/main" val="1122029705"/>
                    </a:ext>
                  </a:extLst>
                </a:gridCol>
                <a:gridCol w="1917518">
                  <a:extLst>
                    <a:ext uri="{9D8B030D-6E8A-4147-A177-3AD203B41FA5}">
                      <a16:colId xmlns:a16="http://schemas.microsoft.com/office/drawing/2014/main" val="690695459"/>
                    </a:ext>
                  </a:extLst>
                </a:gridCol>
                <a:gridCol w="1917518">
                  <a:extLst>
                    <a:ext uri="{9D8B030D-6E8A-4147-A177-3AD203B41FA5}">
                      <a16:colId xmlns:a16="http://schemas.microsoft.com/office/drawing/2014/main" val="1138595952"/>
                    </a:ext>
                  </a:extLst>
                </a:gridCol>
              </a:tblGrid>
              <a:tr h="316497">
                <a:tc>
                  <a:txBody>
                    <a:bodyPr/>
                    <a:lstStyle/>
                    <a:p>
                      <a:pPr algn="ctr"/>
                      <a:r>
                        <a:rPr kumimoji="1" lang="ja-JP" altLang="en-US" sz="1000" dirty="0">
                          <a:latin typeface="UD デジタル 教科書体 NP-R" panose="02020400000000000000" pitchFamily="18" charset="-128"/>
                          <a:ea typeface="UD デジタル 教科書体 NP-R" panose="02020400000000000000" pitchFamily="18" charset="-128"/>
                        </a:rPr>
                        <a:t>陽性者との</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algn="ctr"/>
                      <a:r>
                        <a:rPr kumimoji="1" lang="ja-JP" altLang="en-US" sz="1000" dirty="0">
                          <a:latin typeface="UD デジタル 教科書体 NP-R" panose="02020400000000000000" pitchFamily="18" charset="-128"/>
                          <a:ea typeface="UD デジタル 教科書体 NP-R" panose="02020400000000000000" pitchFamily="18" charset="-128"/>
                        </a:rPr>
                        <a:t>関係性</a:t>
                      </a:r>
                    </a:p>
                  </a:txBody>
                  <a:tcPr marL="63305" marR="63305" marT="31652" marB="31652" anchor="ctr"/>
                </a:tc>
                <a:tc>
                  <a:txBody>
                    <a:bodyPr/>
                    <a:lstStyle/>
                    <a:p>
                      <a:pPr algn="ctr"/>
                      <a:r>
                        <a:rPr kumimoji="1" lang="ja-JP" altLang="en-US" sz="1400" dirty="0">
                          <a:latin typeface="UD デジタル 教科書体 NP-R" panose="02020400000000000000" pitchFamily="18" charset="-128"/>
                          <a:ea typeface="UD デジタル 教科書体 NP-R" panose="02020400000000000000" pitchFamily="18" charset="-128"/>
                        </a:rPr>
                        <a:t>同居家族・同居人</a:t>
                      </a:r>
                    </a:p>
                  </a:txBody>
                  <a:tcPr marL="63305" marR="63305" marT="31652" marB="31652" anchor="ctr"/>
                </a:tc>
                <a:tc>
                  <a:txBody>
                    <a:bodyPr/>
                    <a:lstStyle/>
                    <a:p>
                      <a:pPr algn="ctr"/>
                      <a:r>
                        <a:rPr lang="ja-JP" altLang="en-US" sz="1400" dirty="0">
                          <a:latin typeface="UD デジタル 教科書体 NP-R" panose="02020400000000000000" pitchFamily="18" charset="-128"/>
                          <a:ea typeface="UD デジタル 教科書体 NP-R" panose="02020400000000000000" pitchFamily="18" charset="-128"/>
                        </a:rPr>
                        <a:t>別居家族・友人等</a:t>
                      </a:r>
                    </a:p>
                  </a:txBody>
                  <a:tcPr marL="63305" marR="63305" marT="31652" marB="31652" anchor="ctr"/>
                </a:tc>
                <a:tc>
                  <a:txBody>
                    <a:bodyPr/>
                    <a:lstStyle/>
                    <a:p>
                      <a:pPr algn="ctr"/>
                      <a:r>
                        <a:rPr lang="ja-JP" altLang="en-US" sz="1400" dirty="0">
                          <a:latin typeface="UD デジタル 教科書体 NP-R" panose="02020400000000000000" pitchFamily="18" charset="-128"/>
                          <a:ea typeface="UD デジタル 教科書体 NP-R" panose="02020400000000000000" pitchFamily="18" charset="-128"/>
                        </a:rPr>
                        <a:t>同僚や施設利用者等</a:t>
                      </a:r>
                    </a:p>
                  </a:txBody>
                  <a:tcPr marL="63305" marR="63305" marT="31652" marB="31652" anchor="ctr"/>
                </a:tc>
                <a:extLst>
                  <a:ext uri="{0D108BD9-81ED-4DB2-BD59-A6C34878D82A}">
                    <a16:rowId xmlns:a16="http://schemas.microsoft.com/office/drawing/2014/main" val="3403988721"/>
                  </a:ext>
                </a:extLst>
              </a:tr>
              <a:tr h="745477">
                <a:tc>
                  <a:txBody>
                    <a:bodyPr/>
                    <a:lstStyle/>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濃厚接触の</a:t>
                      </a: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可能性の判断</a:t>
                      </a:r>
                    </a:p>
                  </a:txBody>
                  <a:tcPr marL="63305" marR="63305" marT="31652" marB="31652"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lumMod val="40000"/>
                        <a:lumOff val="60000"/>
                      </a:schemeClr>
                    </a:solidFill>
                  </a:tcPr>
                </a:tc>
                <a:tc>
                  <a:txBody>
                    <a:bodyPr/>
                    <a:lstStyle/>
                    <a:p>
                      <a:pPr algn="l"/>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lumMod val="40000"/>
                        <a:lumOff val="60000"/>
                      </a:schemeClr>
                    </a:solidFill>
                  </a:tcPr>
                </a:tc>
                <a:tc>
                  <a:txBody>
                    <a:bodyPr/>
                    <a:lstStyle/>
                    <a:p>
                      <a:pPr algn="l"/>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2015449082"/>
                  </a:ext>
                </a:extLst>
              </a:tr>
              <a:tr h="3615452">
                <a:tc>
                  <a:txBody>
                    <a:bodyPr/>
                    <a:lstStyle/>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症状</a:t>
                      </a: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検査場所</a:t>
                      </a: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検査結果</a:t>
                      </a: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endPar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lumMod val="40000"/>
                        <a:lumOff val="60000"/>
                      </a:schemeClr>
                    </a:solidFill>
                  </a:tcPr>
                </a:tc>
                <a:tc>
                  <a:txBody>
                    <a:bodyPr/>
                    <a:lstStyle/>
                    <a:p>
                      <a:pPr algn="l"/>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lumMod val="40000"/>
                        <a:lumOff val="60000"/>
                      </a:schemeClr>
                    </a:solidFill>
                  </a:tcPr>
                </a:tc>
                <a:tc>
                  <a:txBody>
                    <a:bodyPr/>
                    <a:lstStyle/>
                    <a:p>
                      <a:pPr algn="l"/>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2209213766"/>
                  </a:ext>
                </a:extLst>
              </a:tr>
              <a:tr h="857250">
                <a:tc>
                  <a:txBody>
                    <a:bodyPr/>
                    <a:lstStyle/>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健康観察と</a:t>
                      </a:r>
                      <a:endParaRPr kumimoji="1" lang="en-US" altLang="ja-JP" sz="1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外出自粛</a:t>
                      </a:r>
                    </a:p>
                  </a:txBody>
                  <a:tcPr marL="63305" marR="63305" marT="31652" marB="31652" anchor="ctr">
                    <a:solidFill>
                      <a:schemeClr val="accent1"/>
                    </a:solidFill>
                  </a:tcPr>
                </a:tc>
                <a:tc gridSpan="3">
                  <a:txBody>
                    <a:bodyPr/>
                    <a:lstStyle/>
                    <a:p>
                      <a:pPr algn="l"/>
                      <a:endParaRPr kumimoji="1" lang="ja-JP" altLang="en-US"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3">
                        <a:lumMod val="20000"/>
                        <a:lumOff val="80000"/>
                      </a:schemeClr>
                    </a:solidFill>
                  </a:tcPr>
                </a:tc>
                <a:tc hMerge="1">
                  <a:txBody>
                    <a:bodyPr/>
                    <a:lstStyle/>
                    <a:p>
                      <a:pPr algn="ctr"/>
                      <a:endParaRPr kumimoji="1" lang="ja-JP" altLang="en-US" sz="1100" dirty="0">
                        <a:latin typeface="UD デジタル 教科書体 NP-R" panose="02020400000000000000" pitchFamily="18" charset="-128"/>
                        <a:ea typeface="UD デジタル 教科書体 NP-R" panose="02020400000000000000" pitchFamily="18" charset="-128"/>
                      </a:endParaRPr>
                    </a:p>
                  </a:txBody>
                  <a:tcPr anchor="ctr"/>
                </a:tc>
                <a:tc hMerge="1">
                  <a:txBody>
                    <a:bodyPr/>
                    <a:lstStyle/>
                    <a:p>
                      <a:pPr algn="l"/>
                      <a:endParaRPr kumimoji="1" lang="en-US" altLang="ja-JP" sz="1000" dirty="0">
                        <a:latin typeface="UD デジタル 教科書体 NP-R" panose="02020400000000000000" pitchFamily="18" charset="-128"/>
                        <a:ea typeface="UD デジタル 教科書体 NP-R" panose="02020400000000000000" pitchFamily="18" charset="-128"/>
                      </a:endParaRPr>
                    </a:p>
                  </a:txBody>
                  <a:tcPr marL="63305" marR="63305" marT="31652" marB="31652" anchor="ctr">
                    <a:solidFill>
                      <a:schemeClr val="accent3">
                        <a:lumMod val="20000"/>
                        <a:lumOff val="80000"/>
                      </a:schemeClr>
                    </a:solidFill>
                  </a:tcPr>
                </a:tc>
                <a:extLst>
                  <a:ext uri="{0D108BD9-81ED-4DB2-BD59-A6C34878D82A}">
                    <a16:rowId xmlns:a16="http://schemas.microsoft.com/office/drawing/2014/main" val="3479897012"/>
                  </a:ext>
                </a:extLst>
              </a:tr>
              <a:tr h="535170">
                <a:tc>
                  <a:txBody>
                    <a:bodyPr/>
                    <a:lstStyle/>
                    <a:p>
                      <a:pPr algn="ctr"/>
                      <a:r>
                        <a:rPr kumimoji="1" lang="ja-JP" altLang="en-US" sz="1000" dirty="0">
                          <a:solidFill>
                            <a:schemeClr val="bg1"/>
                          </a:solidFill>
                          <a:latin typeface="UD デジタル 教科書体 NP-R" panose="02020400000000000000" pitchFamily="18" charset="-128"/>
                          <a:ea typeface="UD デジタル 教科書体 NP-R" panose="02020400000000000000" pitchFamily="18" charset="-128"/>
                        </a:rPr>
                        <a:t>社会機能維持者の自宅待機短縮</a:t>
                      </a:r>
                    </a:p>
                  </a:txBody>
                  <a:tcPr marL="63305" marR="63305" marT="31652" marB="31652" anchor="ctr">
                    <a:solidFill>
                      <a:schemeClr val="accent1"/>
                    </a:solidFill>
                  </a:tcPr>
                </a:tc>
                <a:tc gridSpan="3">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社会機能維持者に該当する場合は、所属先が既定の検査、対応をおこなった場合には７日目までの待機期間が短縮されることがあります。所属先に確認してください。</a:t>
                      </a:r>
                    </a:p>
                  </a:txBody>
                  <a:tcPr marL="63305" marR="63305" marT="31652" marB="31652" anchor="ctr">
                    <a:lnBlToTr w="12700" cap="flat" cmpd="sng" algn="ctr">
                      <a:noFill/>
                      <a:prstDash val="solid"/>
                      <a:round/>
                      <a:headEnd type="none" w="med" len="med"/>
                      <a:tailEnd type="none" w="med" len="med"/>
                    </a:lnBlToTr>
                    <a:solidFill>
                      <a:schemeClr val="accent3">
                        <a:lumMod val="20000"/>
                        <a:lumOff val="80000"/>
                      </a:schemeClr>
                    </a:solidFill>
                  </a:tcPr>
                </a:tc>
                <a:tc hMerge="1">
                  <a:txBody>
                    <a:bodyPr/>
                    <a:lstStyle/>
                    <a:p>
                      <a:pPr algn="ctr"/>
                      <a:endParaRPr kumimoji="1" lang="ja-JP" altLang="en-US" sz="1100" dirty="0">
                        <a:latin typeface="UD デジタル 教科書体 NP-R" panose="02020400000000000000" pitchFamily="18" charset="-128"/>
                        <a:ea typeface="UD デジタル 教科書体 NP-R" panose="02020400000000000000" pitchFamily="18" charset="-128"/>
                      </a:endParaRPr>
                    </a:p>
                  </a:txBody>
                  <a:tcPr anchor="ctr"/>
                </a:tc>
                <a:tc hMerge="1">
                  <a:txBody>
                    <a:bodyPr/>
                    <a:lstStyle/>
                    <a:p>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marL="63305" marR="63305" marT="31652" marB="31652" anchor="ctr">
                    <a:lnBlToTr w="12700" cap="flat" cmpd="sng" algn="ctr">
                      <a:noFill/>
                      <a:prstDash val="solid"/>
                      <a:round/>
                      <a:headEnd type="none" w="med" len="med"/>
                      <a:tailEnd type="none" w="med" len="med"/>
                    </a:lnBlToTr>
                    <a:solidFill>
                      <a:schemeClr val="accent3">
                        <a:lumMod val="20000"/>
                        <a:lumOff val="80000"/>
                      </a:schemeClr>
                    </a:solidFill>
                  </a:tcPr>
                </a:tc>
                <a:extLst>
                  <a:ext uri="{0D108BD9-81ED-4DB2-BD59-A6C34878D82A}">
                    <a16:rowId xmlns:a16="http://schemas.microsoft.com/office/drawing/2014/main" val="724490233"/>
                  </a:ext>
                </a:extLst>
              </a:tr>
            </a:tbl>
          </a:graphicData>
        </a:graphic>
      </p:graphicFrame>
      <p:sp>
        <p:nvSpPr>
          <p:cNvPr id="18" name="角丸四角形 17"/>
          <p:cNvSpPr/>
          <p:nvPr/>
        </p:nvSpPr>
        <p:spPr>
          <a:xfrm>
            <a:off x="1219199" y="1338494"/>
            <a:ext cx="1552575" cy="6580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a:latin typeface="UD デジタル 教科書体 NP-R" panose="02020400000000000000" pitchFamily="18" charset="-128"/>
                <a:ea typeface="UD デジタル 教科書体 NP-R" panose="02020400000000000000" pitchFamily="18" charset="-128"/>
              </a:rPr>
              <a:t>同居の場合は、濃厚接触となります。</a:t>
            </a:r>
          </a:p>
        </p:txBody>
      </p:sp>
      <p:sp>
        <p:nvSpPr>
          <p:cNvPr id="19" name="角丸四角形 18"/>
          <p:cNvSpPr/>
          <p:nvPr/>
        </p:nvSpPr>
        <p:spPr>
          <a:xfrm>
            <a:off x="3105444" y="1348839"/>
            <a:ext cx="3638255" cy="6580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a:latin typeface="UD デジタル 教科書体 NP-R" panose="02020400000000000000" pitchFamily="18" charset="-128"/>
                <a:ea typeface="UD デジタル 教科書体 NP-R" panose="02020400000000000000" pitchFamily="18" charset="-128"/>
              </a:rPr>
              <a:t>陽性者の感染可能期間中</a:t>
            </a:r>
            <a:r>
              <a:rPr kumimoji="1" lang="ja-JP" altLang="en-US" sz="800" dirty="0">
                <a:latin typeface="UD デジタル 教科書体 NP-R" panose="02020400000000000000" pitchFamily="18" charset="-128"/>
                <a:ea typeface="UD デジタル 教科書体 NP-R" panose="02020400000000000000" pitchFamily="18" charset="-128"/>
              </a:rPr>
              <a:t>（</a:t>
            </a:r>
            <a:r>
              <a:rPr kumimoji="1" lang="en-US" altLang="ja-JP" sz="800" dirty="0">
                <a:latin typeface="UD デジタル 教科書体 NP-R" panose="02020400000000000000" pitchFamily="18" charset="-128"/>
                <a:ea typeface="UD デジタル 教科書体 NP-R" panose="02020400000000000000" pitchFamily="18" charset="-128"/>
              </a:rPr>
              <a:t>※</a:t>
            </a:r>
            <a:r>
              <a:rPr kumimoji="1" lang="ja-JP" altLang="en-US" sz="800" dirty="0">
                <a:latin typeface="UD デジタル 教科書体 NP-R" panose="02020400000000000000" pitchFamily="18" charset="-128"/>
                <a:ea typeface="UD デジタル 教科書体 NP-R" panose="02020400000000000000" pitchFamily="18" charset="-128"/>
              </a:rPr>
              <a:t>１）</a:t>
            </a:r>
            <a:r>
              <a:rPr kumimoji="1" lang="ja-JP" altLang="en-US" sz="1000" dirty="0">
                <a:latin typeface="UD デジタル 教科書体 NP-R" panose="02020400000000000000" pitchFamily="18" charset="-128"/>
                <a:ea typeface="UD デジタル 教科書体 NP-R" panose="02020400000000000000" pitchFamily="18" charset="-128"/>
              </a:rPr>
              <a:t>に車内等で長時間（</a:t>
            </a:r>
            <a:r>
              <a:rPr kumimoji="1" lang="en-US" altLang="ja-JP" sz="1000" dirty="0">
                <a:latin typeface="UD デジタル 教科書体 NP-R" panose="02020400000000000000" pitchFamily="18" charset="-128"/>
                <a:ea typeface="UD デジタル 教科書体 NP-R" panose="02020400000000000000" pitchFamily="18" charset="-128"/>
              </a:rPr>
              <a:t>1</a:t>
            </a:r>
            <a:r>
              <a:rPr kumimoji="1" lang="ja-JP" altLang="en-US" sz="1000" dirty="0">
                <a:latin typeface="UD デジタル 教科書体 NP-R" panose="02020400000000000000" pitchFamily="18" charset="-128"/>
                <a:ea typeface="UD デジタル 教科書体 NP-R" panose="02020400000000000000" pitchFamily="18" charset="-128"/>
              </a:rPr>
              <a:t>時間以上）の接触もしくは手で触れる距離（目安として１メートル）でマスクなしで</a:t>
            </a:r>
            <a:r>
              <a:rPr kumimoji="1" lang="en-US" altLang="ja-JP" sz="1000" dirty="0">
                <a:latin typeface="UD デジタル 教科書体 NP-R" panose="02020400000000000000" pitchFamily="18" charset="-128"/>
                <a:ea typeface="UD デジタル 教科書体 NP-R" panose="02020400000000000000" pitchFamily="18" charset="-128"/>
              </a:rPr>
              <a:t>15</a:t>
            </a:r>
            <a:r>
              <a:rPr kumimoji="1" lang="ja-JP" altLang="en-US" sz="1000" dirty="0">
                <a:latin typeface="UD デジタル 教科書体 NP-R" panose="02020400000000000000" pitchFamily="18" charset="-128"/>
                <a:ea typeface="UD デジタル 教科書体 NP-R" panose="02020400000000000000" pitchFamily="18" charset="-128"/>
              </a:rPr>
              <a:t>分以上話しをした（仕事中、休憩時間等も含む）場合は濃厚接触となります。</a:t>
            </a:r>
            <a:endParaRPr kumimoji="1" lang="en-US" altLang="ja-JP" sz="1000" dirty="0">
              <a:latin typeface="UD デジタル 教科書体 NP-R" panose="02020400000000000000" pitchFamily="18" charset="-128"/>
              <a:ea typeface="UD デジタル 教科書体 NP-R" panose="02020400000000000000" pitchFamily="18" charset="-128"/>
            </a:endParaRPr>
          </a:p>
        </p:txBody>
      </p:sp>
      <p:cxnSp>
        <p:nvCxnSpPr>
          <p:cNvPr id="26" name="直線矢印コネクタ 25"/>
          <p:cNvCxnSpPr/>
          <p:nvPr/>
        </p:nvCxnSpPr>
        <p:spPr>
          <a:xfrm>
            <a:off x="1650250" y="1996539"/>
            <a:ext cx="0" cy="54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27" name="角丸四角形 26"/>
          <p:cNvSpPr/>
          <p:nvPr/>
        </p:nvSpPr>
        <p:spPr>
          <a:xfrm>
            <a:off x="1347512" y="2112769"/>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有症状</a:t>
            </a:r>
          </a:p>
        </p:txBody>
      </p:sp>
      <p:cxnSp>
        <p:nvCxnSpPr>
          <p:cNvPr id="28" name="直線矢印コネクタ 27"/>
          <p:cNvCxnSpPr/>
          <p:nvPr/>
        </p:nvCxnSpPr>
        <p:spPr>
          <a:xfrm>
            <a:off x="2419510" y="2014239"/>
            <a:ext cx="0" cy="54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29" name="角丸四角形 28"/>
          <p:cNvSpPr/>
          <p:nvPr/>
        </p:nvSpPr>
        <p:spPr>
          <a:xfrm>
            <a:off x="2141035" y="2107915"/>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無症状</a:t>
            </a:r>
          </a:p>
        </p:txBody>
      </p:sp>
      <p:cxnSp>
        <p:nvCxnSpPr>
          <p:cNvPr id="31" name="直線矢印コネクタ 30"/>
          <p:cNvCxnSpPr/>
          <p:nvPr/>
        </p:nvCxnSpPr>
        <p:spPr>
          <a:xfrm>
            <a:off x="1456143" y="2705455"/>
            <a:ext cx="0" cy="432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3671742" y="2024980"/>
            <a:ext cx="0" cy="54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38" name="角丸四角形 37"/>
          <p:cNvSpPr/>
          <p:nvPr/>
        </p:nvSpPr>
        <p:spPr>
          <a:xfrm>
            <a:off x="3399423" y="2114980"/>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有症状</a:t>
            </a:r>
          </a:p>
        </p:txBody>
      </p:sp>
      <p:cxnSp>
        <p:nvCxnSpPr>
          <p:cNvPr id="47" name="直線矢印コネクタ 46"/>
          <p:cNvCxnSpPr/>
          <p:nvPr/>
        </p:nvCxnSpPr>
        <p:spPr>
          <a:xfrm>
            <a:off x="4537126" y="2016411"/>
            <a:ext cx="0" cy="3744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48" name="角丸四角形 47"/>
          <p:cNvSpPr/>
          <p:nvPr/>
        </p:nvSpPr>
        <p:spPr>
          <a:xfrm>
            <a:off x="4249126" y="2105149"/>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無症状</a:t>
            </a:r>
          </a:p>
        </p:txBody>
      </p:sp>
      <p:cxnSp>
        <p:nvCxnSpPr>
          <p:cNvPr id="49" name="直線矢印コネクタ 48"/>
          <p:cNvCxnSpPr/>
          <p:nvPr/>
        </p:nvCxnSpPr>
        <p:spPr>
          <a:xfrm>
            <a:off x="5505610" y="2016411"/>
            <a:ext cx="0" cy="576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50" name="角丸四角形 49"/>
          <p:cNvSpPr/>
          <p:nvPr/>
        </p:nvSpPr>
        <p:spPr>
          <a:xfrm>
            <a:off x="5218658" y="2105149"/>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有症状</a:t>
            </a:r>
          </a:p>
        </p:txBody>
      </p:sp>
      <p:cxnSp>
        <p:nvCxnSpPr>
          <p:cNvPr id="51" name="直線矢印コネクタ 50"/>
          <p:cNvCxnSpPr/>
          <p:nvPr/>
        </p:nvCxnSpPr>
        <p:spPr>
          <a:xfrm>
            <a:off x="6402617" y="2003604"/>
            <a:ext cx="0" cy="576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52" name="角丸四角形 51"/>
          <p:cNvSpPr/>
          <p:nvPr/>
        </p:nvSpPr>
        <p:spPr>
          <a:xfrm>
            <a:off x="6101368" y="2105149"/>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無症状</a:t>
            </a:r>
          </a:p>
        </p:txBody>
      </p:sp>
      <p:sp>
        <p:nvSpPr>
          <p:cNvPr id="53" name="角丸四角形 52"/>
          <p:cNvSpPr/>
          <p:nvPr/>
        </p:nvSpPr>
        <p:spPr>
          <a:xfrm>
            <a:off x="3270521" y="2554239"/>
            <a:ext cx="75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受診・検査</a:t>
            </a:r>
          </a:p>
        </p:txBody>
      </p:sp>
      <p:sp>
        <p:nvSpPr>
          <p:cNvPr id="55" name="角丸四角形 54"/>
          <p:cNvSpPr/>
          <p:nvPr/>
        </p:nvSpPr>
        <p:spPr>
          <a:xfrm>
            <a:off x="1710672" y="3146986"/>
            <a:ext cx="1019455" cy="609320"/>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lvl="0"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医師の判断により臨床症状の身で診断</a:t>
            </a:r>
          </a:p>
        </p:txBody>
      </p:sp>
      <p:sp>
        <p:nvSpPr>
          <p:cNvPr id="56" name="角丸四角形 55"/>
          <p:cNvSpPr/>
          <p:nvPr/>
        </p:nvSpPr>
        <p:spPr>
          <a:xfrm>
            <a:off x="3107957" y="3112649"/>
            <a:ext cx="1158932" cy="6580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かかりつけ医や診療・検査医療機関で検査してください。</a:t>
            </a:r>
          </a:p>
        </p:txBody>
      </p:sp>
      <p:cxnSp>
        <p:nvCxnSpPr>
          <p:cNvPr id="57" name="直線矢印コネクタ 56"/>
          <p:cNvCxnSpPr/>
          <p:nvPr/>
        </p:nvCxnSpPr>
        <p:spPr>
          <a:xfrm>
            <a:off x="3671742" y="2734239"/>
            <a:ext cx="0" cy="36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cxnSp>
        <p:nvCxnSpPr>
          <p:cNvPr id="59" name="直線矢印コネクタ 58"/>
          <p:cNvCxnSpPr/>
          <p:nvPr/>
        </p:nvCxnSpPr>
        <p:spPr>
          <a:xfrm>
            <a:off x="3393444" y="3776972"/>
            <a:ext cx="0" cy="576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60" name="角丸四角形 59"/>
          <p:cNvSpPr/>
          <p:nvPr/>
        </p:nvSpPr>
        <p:spPr>
          <a:xfrm>
            <a:off x="3105444" y="3895268"/>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陽性</a:t>
            </a:r>
          </a:p>
        </p:txBody>
      </p:sp>
      <p:cxnSp>
        <p:nvCxnSpPr>
          <p:cNvPr id="61" name="直線矢印コネクタ 60"/>
          <p:cNvCxnSpPr/>
          <p:nvPr/>
        </p:nvCxnSpPr>
        <p:spPr>
          <a:xfrm>
            <a:off x="4026521" y="3773547"/>
            <a:ext cx="0" cy="198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62" name="角丸四角形 61"/>
          <p:cNvSpPr/>
          <p:nvPr/>
        </p:nvSpPr>
        <p:spPr>
          <a:xfrm>
            <a:off x="3738521" y="3895268"/>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陰性</a:t>
            </a:r>
          </a:p>
        </p:txBody>
      </p:sp>
      <p:sp>
        <p:nvSpPr>
          <p:cNvPr id="63" name="角丸四角形 62"/>
          <p:cNvSpPr/>
          <p:nvPr/>
        </p:nvSpPr>
        <p:spPr>
          <a:xfrm>
            <a:off x="1250376" y="4528658"/>
            <a:ext cx="1075941" cy="8351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医療機関から保健所へ届出</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療養開始</a:t>
            </a:r>
          </a:p>
        </p:txBody>
      </p:sp>
      <p:cxnSp>
        <p:nvCxnSpPr>
          <p:cNvPr id="64" name="直線矢印コネクタ 63"/>
          <p:cNvCxnSpPr/>
          <p:nvPr/>
        </p:nvCxnSpPr>
        <p:spPr>
          <a:xfrm flipH="1">
            <a:off x="1363814" y="3319268"/>
            <a:ext cx="7912" cy="1187172"/>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65" name="角丸四角形 64"/>
          <p:cNvSpPr/>
          <p:nvPr/>
        </p:nvSpPr>
        <p:spPr>
          <a:xfrm>
            <a:off x="1090454" y="4054079"/>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陽性</a:t>
            </a:r>
          </a:p>
        </p:txBody>
      </p:sp>
      <p:cxnSp>
        <p:nvCxnSpPr>
          <p:cNvPr id="66" name="直線矢印コネクタ 65"/>
          <p:cNvCxnSpPr/>
          <p:nvPr/>
        </p:nvCxnSpPr>
        <p:spPr>
          <a:xfrm>
            <a:off x="2572217" y="3773547"/>
            <a:ext cx="0" cy="198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68" name="角丸四角形 67"/>
          <p:cNvSpPr/>
          <p:nvPr/>
        </p:nvSpPr>
        <p:spPr>
          <a:xfrm>
            <a:off x="1114425" y="5748425"/>
            <a:ext cx="5629274" cy="7095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a:latin typeface="UD デジタル 教科書体 NP-R" panose="02020400000000000000" pitchFamily="18" charset="-128"/>
                <a:ea typeface="UD デジタル 教科書体 NP-R" panose="02020400000000000000" pitchFamily="18" charset="-128"/>
              </a:rPr>
              <a:t>陽性者と最後に接触した日から</a:t>
            </a:r>
            <a:r>
              <a:rPr kumimoji="1" lang="en-US" altLang="ja-JP" sz="1000" dirty="0">
                <a:latin typeface="UD デジタル 教科書体 NP-R" panose="02020400000000000000" pitchFamily="18" charset="-128"/>
                <a:ea typeface="UD デジタル 教科書体 NP-R" panose="02020400000000000000" pitchFamily="18" charset="-128"/>
              </a:rPr>
              <a:t>10</a:t>
            </a:r>
            <a:r>
              <a:rPr kumimoji="1" lang="ja-JP" altLang="en-US" sz="1000" dirty="0">
                <a:latin typeface="UD デジタル 教科書体 NP-R" panose="02020400000000000000" pitchFamily="18" charset="-128"/>
                <a:ea typeface="UD デジタル 教科書体 NP-R" panose="02020400000000000000" pitchFamily="18" charset="-128"/>
              </a:rPr>
              <a:t>日目まで健康観察をお願いします。</a:t>
            </a:r>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1000" dirty="0">
                <a:latin typeface="UD デジタル 教科書体 NP-R" panose="02020400000000000000" pitchFamily="18" charset="-128"/>
                <a:ea typeface="UD デジタル 教科書体 NP-R" panose="02020400000000000000" pitchFamily="18" charset="-128"/>
              </a:rPr>
              <a:t>ご自身で健康観察を行い、症状が出たり、悪化した場合には医療機関を受診してください。</a:t>
            </a:r>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1000" dirty="0">
                <a:latin typeface="UD デジタル 教科書体 NP-R" panose="02020400000000000000" pitchFamily="18" charset="-128"/>
                <a:ea typeface="UD デジタル 教科書体 NP-R" panose="02020400000000000000" pitchFamily="18" charset="-128"/>
              </a:rPr>
              <a:t>陽性者と最後に接触した日から７日目まで不要不急の外出自粛をお願いします。</a:t>
            </a:r>
          </a:p>
          <a:p>
            <a:r>
              <a:rPr kumimoji="1" lang="ja-JP" altLang="en-US" sz="1000" dirty="0">
                <a:latin typeface="UD デジタル 教科書体 NP-R" panose="02020400000000000000" pitchFamily="18" charset="-128"/>
                <a:ea typeface="UD デジタル 教科書体 NP-R" panose="02020400000000000000" pitchFamily="18" charset="-128"/>
              </a:rPr>
              <a:t>リーフレット「濃厚接触者（濃厚接触の可能性のある方を含む）の方へ」をご活用ください。</a:t>
            </a:r>
          </a:p>
        </p:txBody>
      </p:sp>
      <p:sp>
        <p:nvSpPr>
          <p:cNvPr id="69" name="角丸四角形 68"/>
          <p:cNvSpPr/>
          <p:nvPr/>
        </p:nvSpPr>
        <p:spPr>
          <a:xfrm>
            <a:off x="3000635" y="4359250"/>
            <a:ext cx="799746" cy="10045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医療機関から保健所へ届出</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療養開始</a:t>
            </a:r>
          </a:p>
        </p:txBody>
      </p:sp>
      <p:sp>
        <p:nvSpPr>
          <p:cNvPr id="75" name="角丸四角形 74"/>
          <p:cNvSpPr/>
          <p:nvPr/>
        </p:nvSpPr>
        <p:spPr>
          <a:xfrm>
            <a:off x="5157776" y="2586134"/>
            <a:ext cx="75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受診・検査</a:t>
            </a:r>
          </a:p>
        </p:txBody>
      </p:sp>
      <p:sp>
        <p:nvSpPr>
          <p:cNvPr id="76" name="角丸四角形 75"/>
          <p:cNvSpPr/>
          <p:nvPr/>
        </p:nvSpPr>
        <p:spPr>
          <a:xfrm>
            <a:off x="4863906" y="3146986"/>
            <a:ext cx="1158932" cy="6580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かかりつけ医や診療・検査医療機関で検査してください。</a:t>
            </a:r>
          </a:p>
        </p:txBody>
      </p:sp>
      <p:cxnSp>
        <p:nvCxnSpPr>
          <p:cNvPr id="77" name="直線矢印コネクタ 76"/>
          <p:cNvCxnSpPr/>
          <p:nvPr/>
        </p:nvCxnSpPr>
        <p:spPr>
          <a:xfrm>
            <a:off x="5492361" y="2766134"/>
            <a:ext cx="0" cy="396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cxnSp>
        <p:nvCxnSpPr>
          <p:cNvPr id="78" name="直線矢印コネクタ 77"/>
          <p:cNvCxnSpPr/>
          <p:nvPr/>
        </p:nvCxnSpPr>
        <p:spPr>
          <a:xfrm>
            <a:off x="5264827" y="3825919"/>
            <a:ext cx="0" cy="576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80" name="角丸四角形 79"/>
          <p:cNvSpPr/>
          <p:nvPr/>
        </p:nvSpPr>
        <p:spPr>
          <a:xfrm>
            <a:off x="4863906" y="4412531"/>
            <a:ext cx="799746" cy="10045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医療機関から保健所へ届出</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a:t>
            </a:r>
            <a:endParaRPr kumimoji="1" lang="en-US" altLang="ja-JP" sz="1000" dirty="0">
              <a:latin typeface="UD デジタル 教科書体 NP-R" panose="02020400000000000000" pitchFamily="18" charset="-128"/>
              <a:ea typeface="UD デジタル 教科書体 NP-R" panose="02020400000000000000" pitchFamily="18" charset="-128"/>
            </a:endParaRPr>
          </a:p>
          <a:p>
            <a:pPr lvl="0" algn="ctr" defTabSz="914400">
              <a:defRPr/>
            </a:pPr>
            <a:r>
              <a:rPr kumimoji="1" lang="ja-JP" altLang="en-US" sz="1000" dirty="0">
                <a:latin typeface="UD デジタル 教科書体 NP-R" panose="02020400000000000000" pitchFamily="18" charset="-128"/>
                <a:ea typeface="UD デジタル 教科書体 NP-R" panose="02020400000000000000" pitchFamily="18" charset="-128"/>
              </a:rPr>
              <a:t>療養開始</a:t>
            </a:r>
          </a:p>
        </p:txBody>
      </p:sp>
      <p:sp>
        <p:nvSpPr>
          <p:cNvPr id="81" name="角丸四角形 80"/>
          <p:cNvSpPr/>
          <p:nvPr/>
        </p:nvSpPr>
        <p:spPr>
          <a:xfrm>
            <a:off x="4946005" y="3947107"/>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陽性</a:t>
            </a:r>
          </a:p>
        </p:txBody>
      </p:sp>
      <p:sp>
        <p:nvSpPr>
          <p:cNvPr id="82" name="角丸四角形 81"/>
          <p:cNvSpPr/>
          <p:nvPr/>
        </p:nvSpPr>
        <p:spPr>
          <a:xfrm>
            <a:off x="6022839" y="2586134"/>
            <a:ext cx="720860" cy="10135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a:latin typeface="UD デジタル 教科書体 NP-R" panose="02020400000000000000" pitchFamily="18" charset="-128"/>
                <a:ea typeface="UD デジタル 教科書体 NP-R" panose="02020400000000000000" pitchFamily="18" charset="-128"/>
              </a:rPr>
              <a:t>職場や所属団体の管理者に報告し指示に従ってください。</a:t>
            </a:r>
          </a:p>
        </p:txBody>
      </p:sp>
      <p:sp>
        <p:nvSpPr>
          <p:cNvPr id="83" name="角丸四角形 82"/>
          <p:cNvSpPr/>
          <p:nvPr/>
        </p:nvSpPr>
        <p:spPr>
          <a:xfrm>
            <a:off x="545209" y="7062913"/>
            <a:ext cx="5800725" cy="99340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a:latin typeface="UD デジタル 教科書体 NP-R" panose="02020400000000000000" pitchFamily="18" charset="-128"/>
                <a:ea typeface="UD デジタル 教科書体 NP-R" panose="02020400000000000000" pitchFamily="18" charset="-128"/>
              </a:rPr>
              <a:t>　患者と濃厚接触した可能性があり、医療機関で検査を実施する場合、医師が必要と判断して行った検査は症状の有無にかかわらず、検査にかかる費用は公費負担となるため自己負担は生じません。（ただし、検査以外の初診料等は公費負担対象外です。）</a:t>
            </a:r>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1000" dirty="0">
                <a:latin typeface="UD デジタル 教科書体 NP-R" panose="02020400000000000000" pitchFamily="18" charset="-128"/>
                <a:ea typeface="UD デジタル 教科書体 NP-R" panose="02020400000000000000" pitchFamily="18" charset="-128"/>
              </a:rPr>
              <a:t>　また、医師の判断により臨床症状のみで新型コロナウイルス感染症り患の疑いがあると診断された方（いわゆる疑似症患者）の場合、診断後の治療費は公費負担となります。</a:t>
            </a:r>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1000" dirty="0">
                <a:latin typeface="UD デジタル 教科書体 NP-R" panose="02020400000000000000" pitchFamily="18" charset="-128"/>
                <a:ea typeface="UD デジタル 教科書体 NP-R" panose="02020400000000000000" pitchFamily="18" charset="-128"/>
              </a:rPr>
              <a:t>（ただし、初診料等は公費負担対象外です。）</a:t>
            </a:r>
          </a:p>
        </p:txBody>
      </p:sp>
      <p:cxnSp>
        <p:nvCxnSpPr>
          <p:cNvPr id="45" name="直線矢印コネクタ 44"/>
          <p:cNvCxnSpPr/>
          <p:nvPr/>
        </p:nvCxnSpPr>
        <p:spPr>
          <a:xfrm>
            <a:off x="5838214" y="3794341"/>
            <a:ext cx="0" cy="1980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46" name="角丸四角形 45"/>
          <p:cNvSpPr/>
          <p:nvPr/>
        </p:nvSpPr>
        <p:spPr>
          <a:xfrm>
            <a:off x="5550214" y="3935112"/>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陰性</a:t>
            </a:r>
          </a:p>
        </p:txBody>
      </p:sp>
      <p:cxnSp>
        <p:nvCxnSpPr>
          <p:cNvPr id="72" name="直線矢印コネクタ 71"/>
          <p:cNvCxnSpPr/>
          <p:nvPr/>
        </p:nvCxnSpPr>
        <p:spPr>
          <a:xfrm>
            <a:off x="1837143" y="2707764"/>
            <a:ext cx="0" cy="43200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71" name="角丸四角形 70"/>
          <p:cNvSpPr/>
          <p:nvPr/>
        </p:nvSpPr>
        <p:spPr>
          <a:xfrm>
            <a:off x="1085950" y="3147798"/>
            <a:ext cx="572747" cy="180000"/>
          </a:xfrm>
          <a:prstGeom prst="round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検査</a:t>
            </a:r>
          </a:p>
        </p:txBody>
      </p:sp>
      <p:sp>
        <p:nvSpPr>
          <p:cNvPr id="73" name="角丸四角形 72"/>
          <p:cNvSpPr/>
          <p:nvPr/>
        </p:nvSpPr>
        <p:spPr>
          <a:xfrm>
            <a:off x="1341620" y="2555699"/>
            <a:ext cx="572747" cy="2690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受診</a:t>
            </a:r>
          </a:p>
        </p:txBody>
      </p:sp>
      <p:cxnSp>
        <p:nvCxnSpPr>
          <p:cNvPr id="79" name="直線矢印コネクタ 78"/>
          <p:cNvCxnSpPr/>
          <p:nvPr/>
        </p:nvCxnSpPr>
        <p:spPr>
          <a:xfrm>
            <a:off x="1837866" y="3756306"/>
            <a:ext cx="0" cy="750134"/>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8" name="フリーフォーム 7"/>
          <p:cNvSpPr/>
          <p:nvPr/>
        </p:nvSpPr>
        <p:spPr>
          <a:xfrm>
            <a:off x="1363980" y="3870959"/>
            <a:ext cx="1025720" cy="1882588"/>
          </a:xfrm>
          <a:custGeom>
            <a:avLst/>
            <a:gdLst>
              <a:gd name="connsiteX0" fmla="*/ 0 w 1036320"/>
              <a:gd name="connsiteY0" fmla="*/ 0 h 1744980"/>
              <a:gd name="connsiteX1" fmla="*/ 1036320 w 1036320"/>
              <a:gd name="connsiteY1" fmla="*/ 0 h 1744980"/>
              <a:gd name="connsiteX2" fmla="*/ 1036320 w 1036320"/>
              <a:gd name="connsiteY2" fmla="*/ 1744980 h 1744980"/>
              <a:gd name="connsiteX3" fmla="*/ 1036320 w 1036320"/>
              <a:gd name="connsiteY3" fmla="*/ 1744980 h 1744980"/>
              <a:gd name="connsiteX4" fmla="*/ 1036320 w 1036320"/>
              <a:gd name="connsiteY4" fmla="*/ 1744980 h 1744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6320" h="1744980">
                <a:moveTo>
                  <a:pt x="0" y="0"/>
                </a:moveTo>
                <a:lnTo>
                  <a:pt x="1036320" y="0"/>
                </a:lnTo>
                <a:lnTo>
                  <a:pt x="1036320" y="1744980"/>
                </a:lnTo>
                <a:lnTo>
                  <a:pt x="1036320" y="1744980"/>
                </a:lnTo>
                <a:lnTo>
                  <a:pt x="1036320" y="1744980"/>
                </a:lnTo>
              </a:path>
            </a:pathLst>
          </a:custGeom>
          <a:noFill/>
          <a:ln w="444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2171706" y="4050885"/>
            <a:ext cx="576000" cy="18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陰性</a:t>
            </a:r>
          </a:p>
        </p:txBody>
      </p:sp>
      <p:cxnSp>
        <p:nvCxnSpPr>
          <p:cNvPr id="86" name="直線矢印コネクタ 85"/>
          <p:cNvCxnSpPr/>
          <p:nvPr/>
        </p:nvCxnSpPr>
        <p:spPr>
          <a:xfrm>
            <a:off x="2794539" y="2705455"/>
            <a:ext cx="2550" cy="3049120"/>
          </a:xfrm>
          <a:prstGeom prst="straightConnector1">
            <a:avLst/>
          </a:prstGeom>
          <a:ln w="47625" cmpd="sng">
            <a:tailEnd type="triangle"/>
          </a:ln>
        </p:spPr>
        <p:style>
          <a:lnRef idx="1">
            <a:schemeClr val="dk1"/>
          </a:lnRef>
          <a:fillRef idx="0">
            <a:schemeClr val="dk1"/>
          </a:fillRef>
          <a:effectRef idx="0">
            <a:schemeClr val="dk1"/>
          </a:effectRef>
          <a:fontRef idx="minor">
            <a:schemeClr val="tx1"/>
          </a:fontRef>
        </p:style>
      </p:cxnSp>
      <p:sp>
        <p:nvSpPr>
          <p:cNvPr id="87" name="角丸四角形 86"/>
          <p:cNvSpPr/>
          <p:nvPr/>
        </p:nvSpPr>
        <p:spPr>
          <a:xfrm>
            <a:off x="1954851" y="2554239"/>
            <a:ext cx="960658" cy="2735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31" dirty="0">
                <a:latin typeface="UD デジタル 教科書体 NP-R" panose="02020400000000000000" pitchFamily="18" charset="-128"/>
                <a:ea typeface="UD デジタル 教科書体 NP-R" panose="02020400000000000000" pitchFamily="18" charset="-128"/>
              </a:rPr>
              <a:t>原則検査なし</a:t>
            </a:r>
            <a:endParaRPr kumimoji="1" lang="en-US" altLang="ja-JP" sz="831" dirty="0">
              <a:latin typeface="UD デジタル 教科書体 NP-R" panose="02020400000000000000" pitchFamily="18" charset="-128"/>
              <a:ea typeface="UD デジタル 教科書体 NP-R" panose="02020400000000000000" pitchFamily="18" charset="-128"/>
            </a:endParaRPr>
          </a:p>
          <a:p>
            <a:pPr algn="ctr"/>
            <a:r>
              <a:rPr kumimoji="1" lang="ja-JP" altLang="en-US" sz="831" dirty="0">
                <a:latin typeface="UD デジタル 教科書体 NP-R" panose="02020400000000000000" pitchFamily="18" charset="-128"/>
                <a:ea typeface="UD デジタル 教科書体 NP-R" panose="02020400000000000000" pitchFamily="18" charset="-128"/>
              </a:rPr>
              <a:t>７日間自宅待機</a:t>
            </a:r>
          </a:p>
        </p:txBody>
      </p:sp>
      <p:sp>
        <p:nvSpPr>
          <p:cNvPr id="11" name="正方形/長方形 10"/>
          <p:cNvSpPr/>
          <p:nvPr/>
        </p:nvSpPr>
        <p:spPr>
          <a:xfrm>
            <a:off x="5302927" y="618810"/>
            <a:ext cx="1593173" cy="174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lumMod val="95000"/>
                    <a:lumOff val="5000"/>
                  </a:schemeClr>
                </a:solidFill>
              </a:rPr>
              <a:t>令和４年１月３１日時点</a:t>
            </a:r>
          </a:p>
        </p:txBody>
      </p:sp>
      <p:sp>
        <p:nvSpPr>
          <p:cNvPr id="12" name="正方形/長方形 11"/>
          <p:cNvSpPr/>
          <p:nvPr/>
        </p:nvSpPr>
        <p:spPr>
          <a:xfrm>
            <a:off x="38100" y="356023"/>
            <a:ext cx="6858000" cy="277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lumMod val="95000"/>
                    <a:lumOff val="5000"/>
                  </a:schemeClr>
                </a:solidFill>
                <a:latin typeface="UD デジタル 教科書体 NP-B" panose="02020700000000000000" pitchFamily="18" charset="-128"/>
                <a:ea typeface="UD デジタル 教科書体 NP-B" panose="02020700000000000000" pitchFamily="18" charset="-128"/>
                <a:cs typeface="Arial" panose="020B0604020202020204" pitchFamily="34" charset="0"/>
              </a:rPr>
              <a:t>～</a:t>
            </a:r>
            <a:r>
              <a:rPr lang="ja-JP" altLang="en-US" sz="1100" b="1" dirty="0">
                <a:solidFill>
                  <a:schemeClr val="tx1">
                    <a:lumMod val="95000"/>
                    <a:lumOff val="5000"/>
                  </a:schemeClr>
                </a:solidFill>
                <a:latin typeface="UD デジタル 教科書体 NP-R" panose="02020400000000000000" pitchFamily="18" charset="-128"/>
                <a:ea typeface="UD デジタル 教科書体 NP-R" panose="02020400000000000000" pitchFamily="18" charset="-128"/>
              </a:rPr>
              <a:t>新型コロナ陽性者から濃厚接触の可能性を伝えられたり、家族が陽性と判明した場合の対応について～</a:t>
            </a:r>
            <a:endParaRPr kumimoji="1" lang="ja-JP" altLang="en-US" sz="1100" dirty="0">
              <a:solidFill>
                <a:schemeClr val="tx1">
                  <a:lumMod val="95000"/>
                  <a:lumOff val="5000"/>
                </a:schemeClr>
              </a:solidFill>
            </a:endParaRPr>
          </a:p>
        </p:txBody>
      </p:sp>
      <p:sp>
        <p:nvSpPr>
          <p:cNvPr id="70" name="テキスト ボックス 69"/>
          <p:cNvSpPr txBox="1"/>
          <p:nvPr/>
        </p:nvSpPr>
        <p:spPr>
          <a:xfrm>
            <a:off x="359360" y="8099375"/>
            <a:ext cx="6140680" cy="369332"/>
          </a:xfrm>
          <a:prstGeom prst="rect">
            <a:avLst/>
          </a:prstGeom>
          <a:noFill/>
        </p:spPr>
        <p:txBody>
          <a:bodyPr wrap="square" rtlCol="0">
            <a:spAutoFit/>
          </a:bodyPr>
          <a:lstStyle/>
          <a:p>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１：感染可能期間とは陽性者が有症状の場合、発症</a:t>
            </a:r>
            <a:r>
              <a:rPr kumimoji="1" lang="en-US" altLang="ja-JP" sz="900" dirty="0">
                <a:latin typeface="UD デジタル 教科書体 NK-R" panose="02020400000000000000" pitchFamily="18" charset="-128"/>
                <a:ea typeface="UD デジタル 教科書体 NK-R" panose="02020400000000000000" pitchFamily="18" charset="-128"/>
              </a:rPr>
              <a:t>2</a:t>
            </a:r>
            <a:r>
              <a:rPr kumimoji="1" lang="ja-JP" altLang="en-US" sz="900" dirty="0">
                <a:latin typeface="UD デジタル 教科書体 NK-R" panose="02020400000000000000" pitchFamily="18" charset="-128"/>
                <a:ea typeface="UD デジタル 教科書体 NK-R" panose="02020400000000000000" pitchFamily="18" charset="-128"/>
              </a:rPr>
              <a:t>日前から。無症状の場合、検体採取日の</a:t>
            </a:r>
            <a:r>
              <a:rPr kumimoji="1" lang="en-US" altLang="ja-JP" sz="900" dirty="0">
                <a:latin typeface="UD デジタル 教科書体 NK-R" panose="02020400000000000000" pitchFamily="18" charset="-128"/>
                <a:ea typeface="UD デジタル 教科書体 NK-R" panose="02020400000000000000" pitchFamily="18" charset="-128"/>
              </a:rPr>
              <a:t>2</a:t>
            </a:r>
            <a:r>
              <a:rPr kumimoji="1" lang="ja-JP" altLang="en-US" sz="900" dirty="0">
                <a:latin typeface="UD デジタル 教科書体 NK-R" panose="02020400000000000000" pitchFamily="18" charset="-128"/>
                <a:ea typeface="UD デジタル 教科書体 NK-R" panose="02020400000000000000" pitchFamily="18" charset="-128"/>
              </a:rPr>
              <a:t>日前から。同居であれば、</a:t>
            </a: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00" dirty="0">
                <a:latin typeface="UD デジタル 教科書体 NK-R" panose="02020400000000000000" pitchFamily="18" charset="-128"/>
                <a:ea typeface="UD デジタル 教科書体 NK-R" panose="02020400000000000000" pitchFamily="18" charset="-128"/>
              </a:rPr>
              <a:t>　　　　療養終了日まで。</a:t>
            </a:r>
          </a:p>
        </p:txBody>
      </p:sp>
      <p:pic>
        <p:nvPicPr>
          <p:cNvPr id="2" name="図 1"/>
          <p:cNvPicPr>
            <a:picLocks noChangeAspect="1"/>
          </p:cNvPicPr>
          <p:nvPr/>
        </p:nvPicPr>
        <p:blipFill>
          <a:blip r:embed="rId2"/>
          <a:stretch>
            <a:fillRect/>
          </a:stretch>
        </p:blipFill>
        <p:spPr>
          <a:xfrm>
            <a:off x="359360" y="8401344"/>
            <a:ext cx="6318008" cy="1452762"/>
          </a:xfrm>
          <a:prstGeom prst="rect">
            <a:avLst/>
          </a:prstGeom>
        </p:spPr>
      </p:pic>
    </p:spTree>
    <p:extLst>
      <p:ext uri="{BB962C8B-B14F-4D97-AF65-F5344CB8AC3E}">
        <p14:creationId xmlns:p14="http://schemas.microsoft.com/office/powerpoint/2010/main" val="42553353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541</Words>
  <Application>Microsoft Office PowerPoint</Application>
  <PresentationFormat>A4 210 x 297 mm</PresentationFormat>
  <Paragraphs>77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NK-R</vt:lpstr>
      <vt:lpstr>UD デジタル 教科書体 NP-B</vt:lpstr>
      <vt:lpstr>UD デジタル 教科書体 NP-R</vt:lpstr>
      <vt:lpstr>游ゴシック</vt:lpstr>
      <vt:lpstr>Arial</vt:lpstr>
      <vt:lpstr>Calibri</vt:lpstr>
      <vt:lpstr>Calibri Light</vt:lpstr>
      <vt:lpstr>Office テーマ</vt:lpstr>
      <vt:lpstr>新型コロナ陽性者との濃厚接触になる方の対応フロー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2022-01-24T14:49:32Z</dcterms:created>
  <dcterms:modified xsi:type="dcterms:W3CDTF">2022-02-01T06:44:42Z</dcterms:modified>
</cp:coreProperties>
</file>